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4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6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427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95009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471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48067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096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475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65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67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77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63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48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196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38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08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53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29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7">
            <a:extLst>
              <a:ext uri="{FF2B5EF4-FFF2-40B4-BE49-F238E27FC236}">
                <a16:creationId xmlns:a16="http://schemas.microsoft.com/office/drawing/2014/main" xmlns="" id="{09EA7EA7-74F5-4EE2-8E3D-1A10308259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A5CE79B5-7EE4-424D-AD14-5DEFB61B8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696C926F-F999-44BA-8D86-9EAB51D650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xmlns="" id="{248745E7-0AF0-48F9-8E58-2673FC5F4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xmlns="" id="{9715E81A-D2E0-4431-9370-4E4A9ECA7F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xmlns="" id="{CEDB37A9-282D-4DDB-85AD-B2090A825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xmlns="" id="{533D5933-7F91-4F5E-BC31-42FD0E2D8D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xmlns="" id="{37ADDF68-C9BE-46EA-83DE-2C07DD839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xmlns="" id="{10D67396-BABD-48A8-A892-CCB5095FA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xmlns="" id="{626DA82A-72C2-4DF6-9CF0-0D1F6B96B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xmlns="" id="{8EE6DC63-4380-4BE0-A68A-8F01162BD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6" name="Rectangle 19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26" y="609600"/>
            <a:ext cx="6447501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/>
              <a:t>Group -5</a:t>
            </a:r>
          </a:p>
        </p:txBody>
      </p:sp>
      <p:sp>
        <p:nvSpPr>
          <p:cNvPr id="47" name="Isosceles Triangle 21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26" y="2160589"/>
            <a:ext cx="6447501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Sri P K Mahapatra</a:t>
            </a:r>
          </a:p>
          <a:p>
            <a:pPr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Sri Anand Bhandari</a:t>
            </a:r>
          </a:p>
          <a:p>
            <a:pPr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Ms. Abilo Humtsoe</a:t>
            </a:r>
          </a:p>
          <a:p>
            <a:pPr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Mr. Shailendra Kumar </a:t>
            </a:r>
          </a:p>
          <a:p>
            <a:pPr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Mr. Mohan Lal </a:t>
            </a:r>
          </a:p>
          <a:p>
            <a:pPr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Onkar Nath Tripathi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/>
              <a:t>Roles of SIRD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872" y="1488613"/>
            <a:ext cx="7647928" cy="4378787"/>
          </a:xfrm>
        </p:spPr>
        <p:txBody>
          <a:bodyPr>
            <a:normAutofit/>
          </a:bodyPr>
          <a:lstStyle/>
          <a:p>
            <a:pPr lvl="0"/>
            <a:r>
              <a:rPr lang="en-IN" sz="2800" dirty="0"/>
              <a:t>Anchoring the process of LSDG</a:t>
            </a:r>
          </a:p>
          <a:p>
            <a:pPr lvl="0"/>
            <a:r>
              <a:rPr lang="en-IN" sz="2800" dirty="0"/>
              <a:t>TNA, Master trainers training </a:t>
            </a:r>
            <a:endParaRPr lang="en-US" sz="2800" dirty="0"/>
          </a:p>
          <a:p>
            <a:pPr lvl="0"/>
            <a:r>
              <a:rPr lang="en-IN" sz="2800" dirty="0"/>
              <a:t>Module preparation 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IN" sz="3300"/>
              <a:t>Convergence in training plan and implementation mechanisms</a:t>
            </a:r>
            <a:endParaRPr lang="en-US" sz="330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6" y="2133601"/>
            <a:ext cx="7381874" cy="3907762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Master trainers to include representative from all relevant department across the 9 thematic areas</a:t>
            </a:r>
            <a:endParaRPr lang="en-US" dirty="0"/>
          </a:p>
          <a:p>
            <a:pPr lvl="0"/>
            <a:r>
              <a:rPr lang="en-IN" dirty="0"/>
              <a:t>(Convergence for module development, </a:t>
            </a:r>
            <a:r>
              <a:rPr lang="en-IN" dirty="0" err="1"/>
              <a:t>Converegence</a:t>
            </a:r>
            <a:r>
              <a:rPr lang="en-IN" dirty="0"/>
              <a:t> for training master trainers, Convergence for UN organisation and CSO to be one platform) Secretaries – involvement for joint advisory/ order/ guideline etc to be ensured </a:t>
            </a:r>
            <a:endParaRPr lang="en-US" dirty="0"/>
          </a:p>
          <a:p>
            <a:pPr lvl="0"/>
            <a:r>
              <a:rPr lang="en-IN" dirty="0"/>
              <a:t>Involvement of line departments from preparation of IEC and leveraging resources for training and IEC generation </a:t>
            </a:r>
            <a:endParaRPr lang="en-US" dirty="0"/>
          </a:p>
          <a:p>
            <a:pPr lvl="0"/>
            <a:r>
              <a:rPr lang="en-IN" dirty="0"/>
              <a:t>Best practices in IEC across states (</a:t>
            </a:r>
            <a:r>
              <a:rPr lang="en-IN" dirty="0" err="1"/>
              <a:t>insterstate</a:t>
            </a:r>
            <a:r>
              <a:rPr lang="en-IN" dirty="0"/>
              <a:t> best practices), cross learning, exposures etc. </a:t>
            </a:r>
            <a:endParaRPr lang="en-US" dirty="0"/>
          </a:p>
          <a:p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6" y="2160589"/>
            <a:ext cx="64475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5400" dirty="0"/>
              <a:t>Suggestions and questions </a:t>
            </a:r>
            <a:endParaRPr lang="en-US" sz="5400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/>
              <a:t>Catalytic actions required on ground</a:t>
            </a:r>
            <a:endParaRPr lang="en-US" dirty="0"/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30400"/>
            <a:ext cx="8229600" cy="447039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</a:pPr>
            <a:r>
              <a:rPr lang="en-IN" sz="1500" dirty="0"/>
              <a:t>The nine themes are going to be accepted as understanding of SDG for Panchayats (No need to get into complex indicators, targets etc.) - </a:t>
            </a:r>
            <a:endParaRPr lang="en-US" sz="1500" dirty="0"/>
          </a:p>
          <a:p>
            <a:pPr lvl="0">
              <a:lnSpc>
                <a:spcPct val="90000"/>
              </a:lnSpc>
            </a:pPr>
            <a:r>
              <a:rPr lang="en-IN" sz="1500" dirty="0"/>
              <a:t>Collection of Information from SIRD, CTI, PRT, Civil society and line departments on best practices – in panchayat can be entry point </a:t>
            </a:r>
            <a:endParaRPr lang="en-US" sz="1500" dirty="0"/>
          </a:p>
          <a:p>
            <a:pPr lvl="0">
              <a:lnSpc>
                <a:spcPct val="90000"/>
              </a:lnSpc>
            </a:pPr>
            <a:r>
              <a:rPr lang="en-IN" sz="1500" dirty="0"/>
              <a:t>Mapping of 10 best practices from all panchayats – request from department to all panchayats to share it in the form of indicative details (a format for information can be shared with panchayats)</a:t>
            </a:r>
            <a:endParaRPr lang="en-US" sz="1500" dirty="0"/>
          </a:p>
          <a:p>
            <a:pPr lvl="0">
              <a:lnSpc>
                <a:spcPct val="90000"/>
              </a:lnSpc>
            </a:pPr>
            <a:r>
              <a:rPr lang="en-IN" sz="1500" dirty="0"/>
              <a:t>Clustering of panchayats based on their best practices and identification of cluster specific critical resource from local area – with the panchayats and territory (Covering all nine themes and training will be specific to identified best practices of cluster)</a:t>
            </a:r>
            <a:endParaRPr lang="en-US" sz="1500" dirty="0"/>
          </a:p>
          <a:p>
            <a:pPr lvl="0">
              <a:lnSpc>
                <a:spcPct val="90000"/>
              </a:lnSpc>
            </a:pPr>
            <a:r>
              <a:rPr lang="en-IN" sz="1500" dirty="0"/>
              <a:t>Training for this critical resource group at cluster level on documentation of best practices </a:t>
            </a:r>
            <a:endParaRPr lang="en-US" sz="1500" dirty="0"/>
          </a:p>
          <a:p>
            <a:pPr lvl="0">
              <a:lnSpc>
                <a:spcPct val="90000"/>
              </a:lnSpc>
            </a:pPr>
            <a:r>
              <a:rPr lang="en-IN" sz="1500" dirty="0"/>
              <a:t>Dissemination in district level panchayat conclave, training material IEC material for creating actions at panchayat level</a:t>
            </a:r>
            <a:endParaRPr lang="en-US" sz="1500" dirty="0"/>
          </a:p>
          <a:p>
            <a:pPr lvl="0">
              <a:lnSpc>
                <a:spcPct val="90000"/>
              </a:lnSpc>
            </a:pPr>
            <a:r>
              <a:rPr lang="en-IN" sz="1500" dirty="0"/>
              <a:t>UN agencies to support – documentation expert at critical cluster level (Master Trainers, CTI and DRT)</a:t>
            </a:r>
            <a:endParaRPr lang="en-US" sz="1500" dirty="0"/>
          </a:p>
          <a:p>
            <a:pPr lvl="0">
              <a:lnSpc>
                <a:spcPct val="90000"/>
              </a:lnSpc>
            </a:pPr>
            <a:r>
              <a:rPr lang="en-IN" sz="1500" dirty="0"/>
              <a:t>Documented best practices can be used to develop state specific IEC material </a:t>
            </a:r>
            <a:endParaRPr lang="en-US" sz="1500" dirty="0"/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/>
              <a:t>Incentivisation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6" y="1752601"/>
            <a:ext cx="7229474" cy="4288762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Progression of </a:t>
            </a:r>
            <a:r>
              <a:rPr lang="en-IN" dirty="0" err="1"/>
              <a:t>panchayat</a:t>
            </a:r>
            <a:r>
              <a:rPr lang="en-IN" dirty="0"/>
              <a:t> on these Nine themes to be </a:t>
            </a:r>
            <a:endParaRPr lang="en-US" dirty="0"/>
          </a:p>
          <a:p>
            <a:pPr lvl="0"/>
            <a:r>
              <a:rPr lang="en-IN" dirty="0"/>
              <a:t>At two different level does not mean only monetary incentive, </a:t>
            </a:r>
            <a:endParaRPr lang="en-US" dirty="0"/>
          </a:p>
          <a:p>
            <a:pPr lvl="0"/>
            <a:r>
              <a:rPr lang="en-IN" dirty="0"/>
              <a:t>Certification,  recognition of efforts at district </a:t>
            </a:r>
            <a:r>
              <a:rPr lang="en-IN" dirty="0" err="1"/>
              <a:t>panchayat</a:t>
            </a:r>
            <a:r>
              <a:rPr lang="en-IN" dirty="0"/>
              <a:t> platform </a:t>
            </a:r>
            <a:endParaRPr lang="en-US" dirty="0"/>
          </a:p>
          <a:p>
            <a:pPr lvl="0"/>
            <a:r>
              <a:rPr lang="en-IN" dirty="0"/>
              <a:t>Categorisation of </a:t>
            </a:r>
            <a:r>
              <a:rPr lang="en-IN" dirty="0" err="1"/>
              <a:t>panchayat</a:t>
            </a:r>
            <a:r>
              <a:rPr lang="en-IN" dirty="0"/>
              <a:t> 60-70, 70-80, 80-90 percentage achievement </a:t>
            </a:r>
            <a:endParaRPr lang="en-US" dirty="0"/>
          </a:p>
          <a:p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IN" sz="4400" dirty="0"/>
              <a:t>Information</a:t>
            </a:r>
          </a:p>
          <a:p>
            <a:pPr>
              <a:buNone/>
            </a:pPr>
            <a:r>
              <a:rPr lang="en-IN" sz="4400" dirty="0"/>
              <a:t>Education</a:t>
            </a:r>
          </a:p>
          <a:p>
            <a:pPr>
              <a:buNone/>
            </a:pPr>
            <a:r>
              <a:rPr lang="en-IN" sz="4400" dirty="0"/>
              <a:t>Communication</a:t>
            </a:r>
            <a:endParaRPr lang="en-US" sz="4400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/>
              <a:t>Effective training and Capacity Development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218353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Cluster level training for (PRI/ SHG federations, leaders of SHG, health workers)</a:t>
            </a:r>
            <a:endParaRPr lang="en-US" dirty="0"/>
          </a:p>
          <a:p>
            <a:pPr lvl="0"/>
            <a:r>
              <a:rPr lang="en-IN" dirty="0"/>
              <a:t>Regular trainings to </a:t>
            </a:r>
            <a:r>
              <a:rPr lang="en-IN" dirty="0" err="1"/>
              <a:t>panchayats</a:t>
            </a:r>
            <a:r>
              <a:rPr lang="en-IN" dirty="0"/>
              <a:t> will also include SDG as one chapter</a:t>
            </a:r>
            <a:endParaRPr lang="en-US" dirty="0"/>
          </a:p>
          <a:p>
            <a:pPr lvl="0"/>
            <a:r>
              <a:rPr lang="en-IN" dirty="0"/>
              <a:t>District level training (ZP, PRI members/ Officials of aligned line department from block)</a:t>
            </a:r>
            <a:endParaRPr lang="en-US" dirty="0"/>
          </a:p>
          <a:p>
            <a:pPr lvl="0"/>
            <a:r>
              <a:rPr lang="en-IN" dirty="0"/>
              <a:t>Block level training (AWC, health workers, teachers, </a:t>
            </a:r>
            <a:r>
              <a:rPr lang="en-IN" dirty="0" err="1"/>
              <a:t>panchayat</a:t>
            </a:r>
            <a:r>
              <a:rPr lang="en-IN" dirty="0"/>
              <a:t> workers)</a:t>
            </a:r>
            <a:endParaRPr lang="en-US" dirty="0"/>
          </a:p>
          <a:p>
            <a:pPr lvl="0"/>
            <a:r>
              <a:rPr lang="en-IN" dirty="0" err="1"/>
              <a:t>ToT</a:t>
            </a:r>
            <a:r>
              <a:rPr lang="en-IN" dirty="0"/>
              <a:t> at the SIRD level (All line departments , master resource persons)</a:t>
            </a:r>
            <a:endParaRPr lang="en-US" dirty="0"/>
          </a:p>
          <a:p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/>
              <a:t>Mechanisms and Modes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IN" sz="1600" dirty="0"/>
              <a:t>Only Virtual training may not be possible, may be we take hybrid mode of virtual and classroom trainings, focus will be on offline training 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IN" sz="1600" dirty="0"/>
              <a:t>Activity based, audio visuals,  effective IEC materials in vernacular language 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IN" sz="1600" dirty="0"/>
              <a:t>Small videos circulated on SDG, poster and banners and hoarding 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IN" sz="1600" dirty="0"/>
              <a:t>Radio </a:t>
            </a:r>
            <a:r>
              <a:rPr lang="en-IN" sz="1600" dirty="0" err="1"/>
              <a:t>gingle</a:t>
            </a:r>
            <a:r>
              <a:rPr lang="en-IN" sz="1600" dirty="0"/>
              <a:t> on SDG, Digital library on SDG and nine thematic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IN" sz="1600" dirty="0"/>
              <a:t>Radio talk show, annual Hornbill festivals, one stop SDG platform, green Christmas campaign, celebrations to be undertaken in eco friendly manner (use of local festivals for promoting and disseminating SDG)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IN" sz="1600" dirty="0"/>
              <a:t>Ex and existing Panchayat representative from best practices documentation panchayat will be encouraged to come and speak 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IN" sz="1600" dirty="0"/>
              <a:t>Involvement of Civil society </a:t>
            </a:r>
            <a:r>
              <a:rPr lang="en-IN" sz="1600" dirty="0" err="1"/>
              <a:t>Origanisation</a:t>
            </a:r>
            <a:r>
              <a:rPr lang="en-IN" sz="1600" dirty="0"/>
              <a:t> 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IN" sz="1600" dirty="0"/>
              <a:t>Exposure visits to nearby best practices of panchayats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IN" sz="1600" dirty="0"/>
              <a:t>Feedback about trainers from participants, action – reflections, question-answers etc.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IN" sz="1600" dirty="0"/>
              <a:t>Monitoring mechanism based on reflections from trainees </a:t>
            </a:r>
            <a:endParaRPr lang="en-US" sz="1600" dirty="0"/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/>
              <a:t>Frequency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6" y="2160589"/>
            <a:ext cx="6447501" cy="3880773"/>
          </a:xfrm>
        </p:spPr>
        <p:txBody>
          <a:bodyPr>
            <a:normAutofit/>
          </a:bodyPr>
          <a:lstStyle/>
          <a:p>
            <a:pPr lvl="0"/>
            <a:r>
              <a:rPr lang="en-IN" sz="3200" dirty="0"/>
              <a:t>At least twice in a year training </a:t>
            </a:r>
            <a:endParaRPr lang="en-US" sz="3200" dirty="0"/>
          </a:p>
          <a:p>
            <a:pPr lvl="0"/>
            <a:r>
              <a:rPr lang="en-IN" sz="3200" dirty="0"/>
              <a:t>IEC continuously </a:t>
            </a:r>
            <a:endParaRPr lang="en-US" sz="3200" dirty="0"/>
          </a:p>
          <a:p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/>
              <a:t>Mainstreaming  SDG in general training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6" y="1930401"/>
            <a:ext cx="7610474" cy="4110962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SDG as special module for general training of </a:t>
            </a:r>
            <a:r>
              <a:rPr lang="en-IN" dirty="0" err="1"/>
              <a:t>panchayat</a:t>
            </a:r>
            <a:r>
              <a:rPr lang="en-IN" dirty="0"/>
              <a:t> </a:t>
            </a:r>
            <a:endParaRPr lang="en-US" dirty="0"/>
          </a:p>
          <a:p>
            <a:pPr lvl="0"/>
            <a:r>
              <a:rPr lang="en-IN" dirty="0"/>
              <a:t>SHG training – support of UN agencies, Module development on gender and SDG</a:t>
            </a:r>
            <a:endParaRPr lang="en-US" dirty="0"/>
          </a:p>
          <a:p>
            <a:pPr lvl="0"/>
            <a:r>
              <a:rPr lang="en-IN" dirty="0"/>
              <a:t>UN agencies support for master trainers </a:t>
            </a:r>
            <a:endParaRPr lang="en-US" dirty="0"/>
          </a:p>
          <a:p>
            <a:pPr lvl="0"/>
            <a:r>
              <a:rPr lang="en-IN" dirty="0"/>
              <a:t>Involvement of representatives in module preparation </a:t>
            </a:r>
            <a:endParaRPr lang="en-US" dirty="0"/>
          </a:p>
          <a:p>
            <a:pPr lvl="0"/>
            <a:r>
              <a:rPr lang="en-IN" dirty="0"/>
              <a:t>Module should be have definition of activities relating to SDG, ex </a:t>
            </a:r>
            <a:r>
              <a:rPr lang="en-IN" dirty="0" err="1"/>
              <a:t>panchayats</a:t>
            </a:r>
            <a:r>
              <a:rPr lang="en-IN" dirty="0"/>
              <a:t> members, CSOs, UN agencies, related line departments at each level.</a:t>
            </a:r>
            <a:endParaRPr lang="en-US" dirty="0"/>
          </a:p>
          <a:p>
            <a:pPr lvl="0"/>
            <a:r>
              <a:rPr lang="en-IN" dirty="0"/>
              <a:t>TNA to be done by SIRD/NIRD before preparation of training module</a:t>
            </a:r>
            <a:endParaRPr lang="en-US" dirty="0"/>
          </a:p>
          <a:p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/>
              <a:t>Special arrangement and support system in SIRD &amp; PR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6" y="2209800"/>
            <a:ext cx="7686674" cy="3831562"/>
          </a:xfrm>
        </p:spPr>
        <p:txBody>
          <a:bodyPr>
            <a:normAutofit/>
          </a:bodyPr>
          <a:lstStyle/>
          <a:p>
            <a:pPr lvl="0"/>
            <a:r>
              <a:rPr lang="en-IN" sz="2800" dirty="0"/>
              <a:t>Helpdesk for nine themes</a:t>
            </a:r>
            <a:endParaRPr lang="en-US" sz="2800" dirty="0"/>
          </a:p>
          <a:p>
            <a:pPr lvl="0"/>
            <a:r>
              <a:rPr lang="en-IN" sz="2800" dirty="0"/>
              <a:t>Digital library </a:t>
            </a:r>
            <a:endParaRPr lang="en-US" sz="2800" dirty="0"/>
          </a:p>
          <a:p>
            <a:pPr lvl="0"/>
            <a:r>
              <a:rPr lang="en-IN" sz="2800" dirty="0"/>
              <a:t>Dedicated SDG cell with HR support at SIRD</a:t>
            </a:r>
            <a:endParaRPr lang="en-US" sz="2800" dirty="0"/>
          </a:p>
          <a:p>
            <a:pPr lvl="0"/>
            <a:r>
              <a:rPr lang="en-IN" sz="2800" dirty="0"/>
              <a:t>HR issues in SIRD/ CTI/ DRT/ PTI/ DPRC and Extension Training </a:t>
            </a:r>
            <a:r>
              <a:rPr lang="en-IN" sz="2800" dirty="0" err="1"/>
              <a:t>Centers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727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Group -5</vt:lpstr>
      <vt:lpstr>Catalytic actions required on ground</vt:lpstr>
      <vt:lpstr>Incentivisation</vt:lpstr>
      <vt:lpstr>Slide 4</vt:lpstr>
      <vt:lpstr>Effective training and Capacity Development</vt:lpstr>
      <vt:lpstr>Mechanisms and Modes</vt:lpstr>
      <vt:lpstr>Frequency</vt:lpstr>
      <vt:lpstr>Mainstreaming  SDG in general training</vt:lpstr>
      <vt:lpstr>Special arrangement and support system in SIRD &amp; PR</vt:lpstr>
      <vt:lpstr>Roles of SIRD</vt:lpstr>
      <vt:lpstr>Convergence in training plan and implementation mechanisms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-5</dc:title>
  <dc:creator>Abilo</dc:creator>
  <cp:lastModifiedBy>Abilo</cp:lastModifiedBy>
  <cp:revision>11</cp:revision>
  <dcterms:created xsi:type="dcterms:W3CDTF">2006-08-16T00:00:00Z</dcterms:created>
  <dcterms:modified xsi:type="dcterms:W3CDTF">2022-05-31T09:18:31Z</dcterms:modified>
</cp:coreProperties>
</file>